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dec Pro ExtraBold" panose="020B0604020202020204" charset="0"/>
      <p:regular r:id="rId15"/>
    </p:embeddedFont>
    <p:embeddedFont>
      <p:font typeface="Montserrat Light" panose="00000400000000000000" pitchFamily="2" charset="0"/>
      <p:regular r:id="rId16"/>
    </p:embeddedFont>
    <p:embeddedFont>
      <p:font typeface="Open Sauce" panose="020B0604020202020204" charset="0"/>
      <p:regular r:id="rId17"/>
    </p:embeddedFont>
    <p:embeddedFont>
      <p:font typeface="Open Sauce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135" y="9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776329" y="580047"/>
            <a:ext cx="5482971" cy="9023371"/>
          </a:xfrm>
          <a:custGeom>
            <a:avLst/>
            <a:gdLst/>
            <a:ahLst/>
            <a:cxnLst/>
            <a:rect l="l" t="t" r="r" b="b"/>
            <a:pathLst>
              <a:path w="5482971" h="90233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r="-48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02935" y="295304"/>
            <a:ext cx="3459096" cy="569486"/>
            <a:chOff x="0" y="0"/>
            <a:chExt cx="825638" cy="1359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5638" cy="135928"/>
            </a:xfrm>
            <a:custGeom>
              <a:avLst/>
              <a:gdLst/>
              <a:ahLst/>
              <a:cxnLst/>
              <a:rect l="l" t="t" r="r" b="b"/>
              <a:pathLst>
                <a:path w="825638" h="13592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25638" cy="154978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Presentation 2023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82562" y="6906418"/>
            <a:ext cx="8553855" cy="630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5"/>
              </a:lnSpc>
            </a:pPr>
            <a:r>
              <a:rPr lang="en-US" sz="3689" spc="184">
                <a:solidFill>
                  <a:srgbClr val="1C5739"/>
                </a:solidFill>
                <a:latin typeface="Open Sauce"/>
              </a:rPr>
              <a:t>James Weaver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82562" y="1904737"/>
            <a:ext cx="8553855" cy="425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2"/>
              </a:lnSpc>
            </a:pPr>
            <a:r>
              <a:rPr lang="en-US" sz="5659">
                <a:solidFill>
                  <a:srgbClr val="1C5739"/>
                </a:solidFill>
                <a:latin typeface="Codec Pro ExtraBold"/>
              </a:rPr>
              <a:t>BUSINESS PROPOSAL PREDICTIVE INSIGHTS ON EMPLOYEE ATTRITION AND SALARY TRENDS AT DDSANALYTICS</a:t>
            </a:r>
          </a:p>
        </p:txBody>
      </p:sp>
      <p:sp>
        <p:nvSpPr>
          <p:cNvPr id="18" name="Freeform 18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9550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772900" y="1028700"/>
            <a:ext cx="5486400" cy="7980897"/>
          </a:xfrm>
          <a:custGeom>
            <a:avLst/>
            <a:gdLst/>
            <a:ahLst/>
            <a:cxnLst/>
            <a:rect l="l" t="t" r="r" b="b"/>
            <a:pathLst>
              <a:path w="5486400" h="7980897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51" r="-14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99550" y="85096"/>
            <a:ext cx="9659614" cy="2164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8"/>
              </a:lnSpc>
            </a:pPr>
            <a:r>
              <a:rPr lang="en-US" sz="4064" spc="398">
                <a:solidFill>
                  <a:srgbClr val="231F20"/>
                </a:solidFill>
                <a:latin typeface="Codec Pro ExtraBold"/>
              </a:rPr>
              <a:t>Employee Attrition And Monthly Salary Analysis for DDSAnalytics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3497" y="3032852"/>
            <a:ext cx="5790503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Client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: DDSAnalytics</a:t>
            </a:r>
          </a:p>
          <a:p>
            <a:pPr>
              <a:lnSpc>
                <a:spcPts val="3483"/>
              </a:lnSpc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53497" y="3915421"/>
            <a:ext cx="6076629" cy="217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Objective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: To analyze employee data to identify factors leading to attrition, predict employee turnover, and perform salary prediction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3497" y="6474364"/>
            <a:ext cx="5790503" cy="217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 Bold"/>
              </a:rPr>
              <a:t>Approach</a:t>
            </a:r>
            <a:r>
              <a:rPr lang="en-US" sz="2524" spc="247">
                <a:solidFill>
                  <a:srgbClr val="231F20"/>
                </a:solidFill>
                <a:latin typeface="Open Sauce"/>
              </a:rPr>
              <a:t>: Using R for comprehensive data analysis, including classification and regression models.</a:t>
            </a: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35419" y="3691729"/>
            <a:ext cx="9322085" cy="5982617"/>
          </a:xfrm>
          <a:custGeom>
            <a:avLst/>
            <a:gdLst/>
            <a:ahLst/>
            <a:cxnLst/>
            <a:rect l="l" t="t" r="r" b="b"/>
            <a:pathLst>
              <a:path w="9322085" h="5982617">
                <a:moveTo>
                  <a:pt x="0" y="0"/>
                </a:moveTo>
                <a:lnTo>
                  <a:pt x="9322085" y="0"/>
                </a:lnTo>
                <a:lnTo>
                  <a:pt x="9322085" y="5982618"/>
                </a:lnTo>
                <a:lnTo>
                  <a:pt x="0" y="598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648" b="-3764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072090"/>
            <a:ext cx="7391492" cy="161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Data Overview and Preprocessing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7954" y="2557020"/>
            <a:ext cx="7789712" cy="71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35"/>
              </a:lnSpc>
            </a:pPr>
            <a:r>
              <a:rPr lang="en-US" sz="2489" spc="243">
                <a:solidFill>
                  <a:srgbClr val="231F20"/>
                </a:solidFill>
                <a:latin typeface="Open Sauce"/>
              </a:rPr>
              <a:t>•Dataset Description:</a:t>
            </a:r>
          </a:p>
          <a:p>
            <a:pPr>
              <a:lnSpc>
                <a:spcPts val="3435"/>
              </a:lnSpc>
            </a:pPr>
            <a:endParaRPr lang="en-US" sz="2489" spc="243">
              <a:solidFill>
                <a:srgbClr val="231F20"/>
              </a:solidFill>
              <a:latin typeface="Open Sauce"/>
            </a:endParaRPr>
          </a:p>
          <a:p>
            <a:pPr>
              <a:lnSpc>
                <a:spcPts val="3435"/>
              </a:lnSpc>
            </a:pPr>
            <a:r>
              <a:rPr lang="en-US" sz="2489" spc="243">
                <a:solidFill>
                  <a:srgbClr val="231F20"/>
                </a:solidFill>
                <a:latin typeface="Open Sauce"/>
              </a:rPr>
              <a:t>•Number of Observations: 870</a:t>
            </a:r>
          </a:p>
          <a:p>
            <a:pPr>
              <a:lnSpc>
                <a:spcPts val="3435"/>
              </a:lnSpc>
            </a:pPr>
            <a:endParaRPr lang="en-US" sz="2489" spc="243">
              <a:solidFill>
                <a:srgbClr val="231F20"/>
              </a:solidFill>
              <a:latin typeface="Open Sauce"/>
            </a:endParaRPr>
          </a:p>
          <a:p>
            <a:pPr>
              <a:lnSpc>
                <a:spcPts val="3435"/>
              </a:lnSpc>
            </a:pPr>
            <a:r>
              <a:rPr lang="en-US" sz="2489" spc="243">
                <a:solidFill>
                  <a:srgbClr val="231F20"/>
                </a:solidFill>
                <a:latin typeface="Open Sauce"/>
              </a:rPr>
              <a:t>•Key Variables: Age, Attrition, BusinessTravel, DailyRate, Department, etc.</a:t>
            </a:r>
          </a:p>
          <a:p>
            <a:pPr>
              <a:lnSpc>
                <a:spcPts val="3435"/>
              </a:lnSpc>
            </a:pPr>
            <a:endParaRPr lang="en-US" sz="2489" spc="243">
              <a:solidFill>
                <a:srgbClr val="231F20"/>
              </a:solidFill>
              <a:latin typeface="Open Sauce"/>
            </a:endParaRPr>
          </a:p>
          <a:p>
            <a:pPr>
              <a:lnSpc>
                <a:spcPts val="3435"/>
              </a:lnSpc>
            </a:pPr>
            <a:r>
              <a:rPr lang="en-US" sz="2489" spc="243">
                <a:solidFill>
                  <a:srgbClr val="231F20"/>
                </a:solidFill>
                <a:latin typeface="Open Sauce"/>
              </a:rPr>
              <a:t>•Preprocessing Steps:</a:t>
            </a:r>
          </a:p>
          <a:p>
            <a:pPr>
              <a:lnSpc>
                <a:spcPts val="3435"/>
              </a:lnSpc>
            </a:pPr>
            <a:r>
              <a:rPr lang="en-US" sz="2489" spc="243">
                <a:solidFill>
                  <a:srgbClr val="231F20"/>
                </a:solidFill>
                <a:latin typeface="Open Sauce"/>
              </a:rPr>
              <a:t>•Conversion of character variables to factors.</a:t>
            </a:r>
          </a:p>
          <a:p>
            <a:pPr>
              <a:lnSpc>
                <a:spcPts val="3435"/>
              </a:lnSpc>
            </a:pPr>
            <a:endParaRPr lang="en-US" sz="2489" spc="243">
              <a:solidFill>
                <a:srgbClr val="231F20"/>
              </a:solidFill>
              <a:latin typeface="Open Sauce"/>
            </a:endParaRPr>
          </a:p>
          <a:p>
            <a:pPr>
              <a:lnSpc>
                <a:spcPts val="3435"/>
              </a:lnSpc>
            </a:pPr>
            <a:r>
              <a:rPr lang="en-US" sz="2489" spc="243">
                <a:solidFill>
                  <a:srgbClr val="231F20"/>
                </a:solidFill>
                <a:latin typeface="Open Sauce"/>
              </a:rPr>
              <a:t>•Handling missing data.</a:t>
            </a:r>
          </a:p>
          <a:p>
            <a:pPr>
              <a:lnSpc>
                <a:spcPts val="3435"/>
              </a:lnSpc>
            </a:pPr>
            <a:endParaRPr lang="en-US" sz="2489" spc="243">
              <a:solidFill>
                <a:srgbClr val="231F20"/>
              </a:solidFill>
              <a:latin typeface="Open Sauce"/>
            </a:endParaRPr>
          </a:p>
          <a:p>
            <a:pPr>
              <a:lnSpc>
                <a:spcPts val="3435"/>
              </a:lnSpc>
            </a:pPr>
            <a:r>
              <a:rPr lang="en-US" sz="2489" spc="243">
                <a:solidFill>
                  <a:srgbClr val="231F20"/>
                </a:solidFill>
                <a:latin typeface="Open Sauce"/>
              </a:rPr>
              <a:t>•Downsampling for a balanced dataset: 586 'No' and 110 'Yes' for Attrition.</a:t>
            </a:r>
          </a:p>
          <a:p>
            <a:pPr marL="0" lvl="0" indent="0">
              <a:lnSpc>
                <a:spcPts val="2055"/>
              </a:lnSpc>
              <a:spcBef>
                <a:spcPct val="0"/>
              </a:spcBef>
            </a:pPr>
            <a:endParaRPr lang="en-US" sz="2489" spc="243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4" name="Freeform 1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4729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772900" y="1028700"/>
            <a:ext cx="5486400" cy="7980897"/>
          </a:xfrm>
          <a:custGeom>
            <a:avLst/>
            <a:gdLst/>
            <a:ahLst/>
            <a:cxnLst/>
            <a:rect l="l" t="t" r="r" b="b"/>
            <a:pathLst>
              <a:path w="5486400" h="7980897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51" r="-14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89356" y="-77294"/>
            <a:ext cx="10383544" cy="24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0"/>
              </a:lnSpc>
            </a:pPr>
            <a:r>
              <a:rPr lang="en-US" sz="6768" spc="663">
                <a:solidFill>
                  <a:srgbClr val="231F20"/>
                </a:solidFill>
                <a:latin typeface="Codec Pro ExtraBold"/>
              </a:rPr>
              <a:t>Exploratory Data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36761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56362" y="442912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36761" y="7771623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12839" y="3111160"/>
            <a:ext cx="5790503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•Key Findings:</a:t>
            </a:r>
          </a:p>
          <a:p>
            <a:pPr>
              <a:lnSpc>
                <a:spcPts val="3483"/>
              </a:lnSpc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619661" y="4317579"/>
            <a:ext cx="6076629" cy="2609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•Correlation Analysis: Identified correlations between key variables like Job Satisfaction, Years at Company, Age, Work-Life Balance, Monthly Income.</a:t>
            </a:r>
          </a:p>
          <a:p>
            <a:pPr>
              <a:lnSpc>
                <a:spcPts val="3483"/>
              </a:lnSpc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712839" y="7276599"/>
            <a:ext cx="6076629" cy="173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•Pair Plot Analysis: Visual exploration of pairwise relationships.</a:t>
            </a:r>
          </a:p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endParaRPr lang="en-US" sz="2524" spc="247">
              <a:solidFill>
                <a:srgbClr val="231F2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68723" y="2507081"/>
            <a:ext cx="9491612" cy="6091415"/>
          </a:xfrm>
          <a:custGeom>
            <a:avLst/>
            <a:gdLst/>
            <a:ahLst/>
            <a:cxnLst/>
            <a:rect l="l" t="t" r="r" b="b"/>
            <a:pathLst>
              <a:path w="9491612" h="6091415">
                <a:moveTo>
                  <a:pt x="0" y="0"/>
                </a:moveTo>
                <a:lnTo>
                  <a:pt x="9491612" y="0"/>
                </a:lnTo>
                <a:lnTo>
                  <a:pt x="9491612" y="6091415"/>
                </a:lnTo>
                <a:lnTo>
                  <a:pt x="0" y="6091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328" b="-1532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221011"/>
            <a:ext cx="7240023" cy="161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Model Training - KNN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2516" y="3384171"/>
            <a:ext cx="7476097" cy="112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8"/>
              </a:lnSpc>
            </a:pPr>
            <a:r>
              <a:rPr lang="en-US" sz="3317" spc="325">
                <a:solidFill>
                  <a:srgbClr val="231F20"/>
                </a:solidFill>
                <a:latin typeface="Open Sauce"/>
              </a:rPr>
              <a:t>•KNN Model Overview:</a:t>
            </a:r>
          </a:p>
          <a:p>
            <a:pPr marL="0" lvl="0" indent="0">
              <a:lnSpc>
                <a:spcPts val="4578"/>
              </a:lnSpc>
              <a:spcBef>
                <a:spcPct val="0"/>
              </a:spcBef>
            </a:pPr>
            <a:endParaRPr lang="en-US" sz="3317" spc="325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4164" y="2760064"/>
            <a:ext cx="5780779" cy="77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86"/>
              </a:lnSpc>
              <a:spcBef>
                <a:spcPct val="0"/>
              </a:spcBef>
            </a:pPr>
            <a:r>
              <a:rPr lang="en-US" sz="4700" spc="460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516" y="4165563"/>
            <a:ext cx="7476097" cy="112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78"/>
              </a:lnSpc>
              <a:spcBef>
                <a:spcPct val="0"/>
              </a:spcBef>
            </a:pPr>
            <a:r>
              <a:rPr lang="en-US" sz="3317" spc="325">
                <a:solidFill>
                  <a:srgbClr val="231F20"/>
                </a:solidFill>
                <a:latin typeface="Open Sauce"/>
              </a:rPr>
              <a:t>Best 'k': 34 (chosen based on performance).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2516" y="6888911"/>
            <a:ext cx="7476097" cy="112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8"/>
              </a:lnSpc>
            </a:pPr>
            <a:r>
              <a:rPr lang="en-US" sz="3317" spc="325">
                <a:solidFill>
                  <a:srgbClr val="231F20"/>
                </a:solidFill>
                <a:latin typeface="Open Sauce"/>
              </a:rPr>
              <a:t>•Performance Metrics:</a:t>
            </a:r>
          </a:p>
          <a:p>
            <a:pPr marL="0" lvl="0" indent="0">
              <a:lnSpc>
                <a:spcPts val="4578"/>
              </a:lnSpc>
              <a:spcBef>
                <a:spcPct val="0"/>
              </a:spcBef>
            </a:pPr>
            <a:endParaRPr lang="en-US" sz="3317" spc="325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82516" y="6210112"/>
            <a:ext cx="5780779" cy="77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86"/>
              </a:lnSpc>
              <a:spcBef>
                <a:spcPct val="0"/>
              </a:spcBef>
            </a:pPr>
            <a:r>
              <a:rPr lang="en-US" sz="4700" spc="460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2516" y="7619701"/>
            <a:ext cx="7476097" cy="226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8"/>
              </a:lnSpc>
            </a:pPr>
            <a:r>
              <a:rPr lang="en-US" sz="3317" spc="325">
                <a:solidFill>
                  <a:srgbClr val="231F20"/>
                </a:solidFill>
                <a:latin typeface="Open Sauce"/>
              </a:rPr>
              <a:t>•Accuracy: 72.99%</a:t>
            </a:r>
          </a:p>
          <a:p>
            <a:pPr>
              <a:lnSpc>
                <a:spcPts val="4578"/>
              </a:lnSpc>
            </a:pPr>
            <a:r>
              <a:rPr lang="en-US" sz="3317" spc="325">
                <a:solidFill>
                  <a:srgbClr val="231F20"/>
                </a:solidFill>
                <a:latin typeface="Open Sauce"/>
              </a:rPr>
              <a:t>•Sensitivity: 73.61%</a:t>
            </a:r>
          </a:p>
          <a:p>
            <a:pPr>
              <a:lnSpc>
                <a:spcPts val="4578"/>
              </a:lnSpc>
            </a:pPr>
            <a:r>
              <a:rPr lang="en-US" sz="3317" spc="325">
                <a:solidFill>
                  <a:srgbClr val="231F20"/>
                </a:solidFill>
                <a:latin typeface="Open Sauce"/>
              </a:rPr>
              <a:t>•Specificity: 70.00%</a:t>
            </a:r>
          </a:p>
          <a:p>
            <a:pPr marL="0" lvl="0" indent="0">
              <a:lnSpc>
                <a:spcPts val="4578"/>
              </a:lnSpc>
              <a:spcBef>
                <a:spcPct val="0"/>
              </a:spcBef>
            </a:pPr>
            <a:endParaRPr lang="en-US" sz="3317" spc="325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38250" y="3333378"/>
            <a:ext cx="9322085" cy="5982617"/>
          </a:xfrm>
          <a:custGeom>
            <a:avLst/>
            <a:gdLst/>
            <a:ahLst/>
            <a:cxnLst/>
            <a:rect l="l" t="t" r="r" b="b"/>
            <a:pathLst>
              <a:path w="9322085" h="5982617">
                <a:moveTo>
                  <a:pt x="0" y="0"/>
                </a:moveTo>
                <a:lnTo>
                  <a:pt x="9322085" y="0"/>
                </a:lnTo>
                <a:lnTo>
                  <a:pt x="9322085" y="5982618"/>
                </a:lnTo>
                <a:lnTo>
                  <a:pt x="0" y="598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890" b="-158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419251"/>
            <a:ext cx="7240023" cy="161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Model Training - Naive Bayes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527" y="4112351"/>
            <a:ext cx="8125637" cy="183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76"/>
              </a:lnSpc>
            </a:pPr>
            <a:r>
              <a:rPr lang="en-US" sz="3606" spc="353">
                <a:solidFill>
                  <a:srgbClr val="231F20"/>
                </a:solidFill>
                <a:latin typeface="Open Sauce"/>
              </a:rPr>
              <a:t>•Naive Bayes Model Overview:</a:t>
            </a:r>
          </a:p>
          <a:p>
            <a:pPr>
              <a:lnSpc>
                <a:spcPts val="4976"/>
              </a:lnSpc>
            </a:pPr>
            <a:endParaRPr lang="en-US" sz="3606" spc="353">
              <a:solidFill>
                <a:srgbClr val="231F20"/>
              </a:solidFill>
              <a:latin typeface="Open Sauce"/>
            </a:endParaRPr>
          </a:p>
          <a:p>
            <a:pPr marL="0" lvl="0" indent="0">
              <a:lnSpc>
                <a:spcPts val="4976"/>
              </a:lnSpc>
              <a:spcBef>
                <a:spcPct val="0"/>
              </a:spcBef>
            </a:pPr>
            <a:endParaRPr lang="en-US" sz="3606" spc="353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12613" y="3435675"/>
            <a:ext cx="6283026" cy="84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50"/>
              </a:lnSpc>
              <a:spcBef>
                <a:spcPct val="0"/>
              </a:spcBef>
            </a:pPr>
            <a:r>
              <a:rPr lang="en-US" sz="5108" spc="500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527" y="5894754"/>
            <a:ext cx="8125637" cy="121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76"/>
              </a:lnSpc>
            </a:pPr>
            <a:r>
              <a:rPr lang="en-US" sz="3606" spc="353">
                <a:solidFill>
                  <a:srgbClr val="231F20"/>
                </a:solidFill>
                <a:latin typeface="Open Sauce"/>
              </a:rPr>
              <a:t>•Performance Metrics:</a:t>
            </a:r>
          </a:p>
          <a:p>
            <a:pPr marL="0" lvl="0" indent="0">
              <a:lnSpc>
                <a:spcPts val="4976"/>
              </a:lnSpc>
              <a:spcBef>
                <a:spcPct val="0"/>
              </a:spcBef>
            </a:pPr>
            <a:endParaRPr lang="en-US" sz="3606" spc="353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12613" y="4984502"/>
            <a:ext cx="6283026" cy="84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50"/>
              </a:lnSpc>
              <a:spcBef>
                <a:spcPct val="0"/>
              </a:spcBef>
            </a:pPr>
            <a:r>
              <a:rPr lang="en-US" sz="5108" spc="500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2613" y="6676334"/>
            <a:ext cx="8125637" cy="246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76"/>
              </a:lnSpc>
            </a:pPr>
            <a:r>
              <a:rPr lang="en-US" sz="3606" spc="353">
                <a:solidFill>
                  <a:srgbClr val="231F20"/>
                </a:solidFill>
                <a:latin typeface="Open Sauce"/>
              </a:rPr>
              <a:t>•Accuracy: 63.79%</a:t>
            </a:r>
          </a:p>
          <a:p>
            <a:pPr>
              <a:lnSpc>
                <a:spcPts val="4976"/>
              </a:lnSpc>
            </a:pPr>
            <a:r>
              <a:rPr lang="en-US" sz="3606" spc="353">
                <a:solidFill>
                  <a:srgbClr val="231F20"/>
                </a:solidFill>
                <a:latin typeface="Open Sauce"/>
              </a:rPr>
              <a:t>•Sensitivity: 61.81%</a:t>
            </a:r>
          </a:p>
          <a:p>
            <a:pPr>
              <a:lnSpc>
                <a:spcPts val="4976"/>
              </a:lnSpc>
            </a:pPr>
            <a:r>
              <a:rPr lang="en-US" sz="3606" spc="353">
                <a:solidFill>
                  <a:srgbClr val="231F20"/>
                </a:solidFill>
                <a:latin typeface="Open Sauce"/>
              </a:rPr>
              <a:t>•Specificity: 73.33%</a:t>
            </a:r>
          </a:p>
          <a:p>
            <a:pPr marL="0" lvl="0" indent="0">
              <a:lnSpc>
                <a:spcPts val="4976"/>
              </a:lnSpc>
              <a:spcBef>
                <a:spcPct val="0"/>
              </a:spcBef>
            </a:pPr>
            <a:endParaRPr lang="en-US" sz="3606" spc="353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8" name="Freeform 18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31942" y="2517619"/>
            <a:ext cx="9322085" cy="7454483"/>
          </a:xfrm>
          <a:custGeom>
            <a:avLst/>
            <a:gdLst/>
            <a:ahLst/>
            <a:cxnLst/>
            <a:rect l="l" t="t" r="r" b="b"/>
            <a:pathLst>
              <a:path w="9322085" h="7454483">
                <a:moveTo>
                  <a:pt x="0" y="0"/>
                </a:moveTo>
                <a:lnTo>
                  <a:pt x="9322084" y="0"/>
                </a:lnTo>
                <a:lnTo>
                  <a:pt x="9322084" y="7454483"/>
                </a:lnTo>
                <a:lnTo>
                  <a:pt x="0" y="745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342" b="-2034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8166" y="3510346"/>
            <a:ext cx="8411618" cy="1255272"/>
          </a:xfrm>
          <a:custGeom>
            <a:avLst/>
            <a:gdLst/>
            <a:ahLst/>
            <a:cxnLst/>
            <a:rect l="l" t="t" r="r" b="b"/>
            <a:pathLst>
              <a:path w="8411618" h="1255272">
                <a:moveTo>
                  <a:pt x="0" y="0"/>
                </a:moveTo>
                <a:lnTo>
                  <a:pt x="8411618" y="0"/>
                </a:lnTo>
                <a:lnTo>
                  <a:pt x="8411618" y="1255272"/>
                </a:lnTo>
                <a:lnTo>
                  <a:pt x="0" y="1255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955798" y="237378"/>
            <a:ext cx="10266542" cy="161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Regression Analysis and Model Comparison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69493" y="2927706"/>
            <a:ext cx="6774507" cy="76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50" spc="220">
                <a:solidFill>
                  <a:srgbClr val="231F20"/>
                </a:solidFill>
                <a:latin typeface="Open Sauce"/>
                <a:ea typeface="Open Sauce"/>
              </a:rPr>
              <a:t>●Regression Analysis:</a:t>
            </a:r>
          </a:p>
          <a:p>
            <a:pPr marL="0" lvl="0" indent="0">
              <a:lnSpc>
                <a:spcPts val="3106"/>
              </a:lnSpc>
              <a:spcBef>
                <a:spcPct val="0"/>
              </a:spcBef>
            </a:pPr>
            <a:endParaRPr lang="en-US" sz="2250" spc="220">
              <a:solidFill>
                <a:srgbClr val="231F20"/>
              </a:solidFill>
              <a:latin typeface="Open Sauce"/>
              <a:ea typeface="Open Sau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55972" y="7251736"/>
            <a:ext cx="6774507" cy="76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50" spc="220">
                <a:solidFill>
                  <a:srgbClr val="231F20"/>
                </a:solidFill>
                <a:latin typeface="Open Sauce"/>
                <a:ea typeface="Open Sauce"/>
              </a:rPr>
              <a:t>●Model Comparison:</a:t>
            </a:r>
          </a:p>
          <a:p>
            <a:pPr marL="0" lvl="0" indent="0">
              <a:lnSpc>
                <a:spcPts val="3106"/>
              </a:lnSpc>
              <a:spcBef>
                <a:spcPct val="0"/>
              </a:spcBef>
            </a:pPr>
            <a:endParaRPr lang="en-US" sz="2250" spc="220">
              <a:solidFill>
                <a:srgbClr val="231F20"/>
              </a:solidFill>
              <a:latin typeface="Open Sauce"/>
              <a:ea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8544" y="7977660"/>
            <a:ext cx="6774507" cy="15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50" spc="220">
                <a:solidFill>
                  <a:srgbClr val="231F20"/>
                </a:solidFill>
                <a:latin typeface="Open Sauce"/>
                <a:ea typeface="Open Sauce"/>
              </a:rPr>
              <a:t>●KNN outperformed Naive Bayes in terms of accuracy for classification (72.99% vs. 63.79%).</a:t>
            </a:r>
          </a:p>
          <a:p>
            <a:pPr marL="0" lvl="0" indent="0">
              <a:lnSpc>
                <a:spcPts val="3106"/>
              </a:lnSpc>
              <a:spcBef>
                <a:spcPct val="0"/>
              </a:spcBef>
            </a:pPr>
            <a:r>
              <a:rPr lang="en-US" sz="2250" spc="220">
                <a:solidFill>
                  <a:srgbClr val="231F20"/>
                </a:solidFill>
                <a:latin typeface="Open Sauce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198652" y="108867"/>
            <a:ext cx="9539595" cy="208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8"/>
              </a:lnSpc>
            </a:pPr>
            <a:r>
              <a:rPr lang="en-US" sz="5868" spc="575">
                <a:solidFill>
                  <a:srgbClr val="231F20"/>
                </a:solidFill>
                <a:latin typeface="Codec Pro ExtraBold"/>
              </a:rPr>
              <a:t>Conclusion and Recommendations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4700" y="2426339"/>
            <a:ext cx="15267500" cy="5766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940" spc="288">
                <a:solidFill>
                  <a:srgbClr val="231F20"/>
                </a:solidFill>
                <a:latin typeface="Open Sauce"/>
              </a:rPr>
              <a:t>•</a:t>
            </a:r>
            <a:r>
              <a:rPr lang="en-US" sz="2940" spc="288">
                <a:solidFill>
                  <a:srgbClr val="231F20"/>
                </a:solidFill>
                <a:latin typeface="Open Sauce Bold"/>
              </a:rPr>
              <a:t>Summary of Findings:</a:t>
            </a:r>
          </a:p>
          <a:p>
            <a:pPr algn="ctr">
              <a:lnSpc>
                <a:spcPts val="3505"/>
              </a:lnSpc>
            </a:pPr>
            <a:endParaRPr lang="en-US" sz="2940" spc="288">
              <a:solidFill>
                <a:srgbClr val="231F20"/>
              </a:solidFill>
              <a:latin typeface="Open Sauce Bold"/>
            </a:endParaRPr>
          </a:p>
          <a:p>
            <a:pPr algn="ctr">
              <a:lnSpc>
                <a:spcPts val="3505"/>
              </a:lnSpc>
            </a:pPr>
            <a:r>
              <a:rPr lang="en-US" sz="2540" spc="248">
                <a:solidFill>
                  <a:srgbClr val="231F20"/>
                </a:solidFill>
                <a:latin typeface="Open Sauce"/>
              </a:rPr>
              <a:t>•</a:t>
            </a:r>
            <a:r>
              <a:rPr lang="en-US" sz="2540" spc="248">
                <a:solidFill>
                  <a:srgbClr val="231F20"/>
                </a:solidFill>
                <a:latin typeface="Open Sauce Bold"/>
              </a:rPr>
              <a:t>Top factors contributing to attrition:</a:t>
            </a:r>
          </a:p>
          <a:p>
            <a:pPr algn="ctr">
              <a:lnSpc>
                <a:spcPts val="3505"/>
              </a:lnSpc>
            </a:pPr>
            <a:r>
              <a:rPr lang="en-US" sz="2540" spc="248">
                <a:solidFill>
                  <a:srgbClr val="231F20"/>
                </a:solidFill>
                <a:latin typeface="Open Sauce"/>
              </a:rPr>
              <a:t> Job Satisfaction, Years at Company, Age.</a:t>
            </a:r>
          </a:p>
          <a:p>
            <a:pPr algn="ctr">
              <a:lnSpc>
                <a:spcPts val="3505"/>
              </a:lnSpc>
            </a:pPr>
            <a:endParaRPr lang="en-US" sz="2540" spc="248">
              <a:solidFill>
                <a:srgbClr val="231F20"/>
              </a:solidFill>
              <a:latin typeface="Open Sauce"/>
            </a:endParaRPr>
          </a:p>
          <a:p>
            <a:pPr algn="ctr">
              <a:lnSpc>
                <a:spcPts val="3505"/>
              </a:lnSpc>
            </a:pPr>
            <a:r>
              <a:rPr lang="en-US" sz="2540" spc="248">
                <a:solidFill>
                  <a:srgbClr val="231F20"/>
                </a:solidFill>
                <a:latin typeface="Open Sauce"/>
              </a:rPr>
              <a:t>•KNN model as a reliable predictor for employee turnover.</a:t>
            </a:r>
          </a:p>
          <a:p>
            <a:pPr algn="ctr">
              <a:lnSpc>
                <a:spcPts val="3505"/>
              </a:lnSpc>
            </a:pPr>
            <a:r>
              <a:rPr lang="en-US" sz="2540" spc="248">
                <a:solidFill>
                  <a:srgbClr val="231F20"/>
                </a:solidFill>
                <a:latin typeface="Open Sauce"/>
              </a:rPr>
              <a:t>•Insights from the regression analysis for salary prediction.</a:t>
            </a:r>
          </a:p>
          <a:p>
            <a:pPr algn="ctr">
              <a:lnSpc>
                <a:spcPts val="3505"/>
              </a:lnSpc>
            </a:pPr>
            <a:endParaRPr lang="en-US" sz="2540" spc="248">
              <a:solidFill>
                <a:srgbClr val="231F20"/>
              </a:solidFill>
              <a:latin typeface="Open Sauce"/>
            </a:endParaRPr>
          </a:p>
          <a:p>
            <a:pPr algn="ctr">
              <a:lnSpc>
                <a:spcPts val="3505"/>
              </a:lnSpc>
            </a:pPr>
            <a:r>
              <a:rPr lang="en-US" sz="2540" spc="248">
                <a:solidFill>
                  <a:srgbClr val="231F20"/>
                </a:solidFill>
                <a:latin typeface="Open Sauce"/>
              </a:rPr>
              <a:t>•</a:t>
            </a:r>
            <a:r>
              <a:rPr lang="en-US" sz="2540" spc="248">
                <a:solidFill>
                  <a:srgbClr val="231F20"/>
                </a:solidFill>
                <a:latin typeface="Open Sauce Bold"/>
              </a:rPr>
              <a:t>Recommendations:</a:t>
            </a:r>
          </a:p>
          <a:p>
            <a:pPr algn="ctr">
              <a:lnSpc>
                <a:spcPts val="3505"/>
              </a:lnSpc>
            </a:pPr>
            <a:r>
              <a:rPr lang="en-US" sz="2540" spc="248">
                <a:solidFill>
                  <a:srgbClr val="231F20"/>
                </a:solidFill>
                <a:latin typeface="Open Sauce"/>
              </a:rPr>
              <a:t>•Focus on improving job satisfaction and work-life balance.</a:t>
            </a:r>
          </a:p>
          <a:p>
            <a:pPr algn="ctr">
              <a:lnSpc>
                <a:spcPts val="3505"/>
              </a:lnSpc>
            </a:pPr>
            <a:r>
              <a:rPr lang="en-US" sz="2540" spc="248">
                <a:solidFill>
                  <a:srgbClr val="231F20"/>
                </a:solidFill>
                <a:latin typeface="Open Sauce"/>
              </a:rPr>
              <a:t>•Regular assessment of employee sentiments.</a:t>
            </a:r>
          </a:p>
          <a:p>
            <a:pPr algn="ctr">
              <a:lnSpc>
                <a:spcPts val="3505"/>
              </a:lnSpc>
            </a:pPr>
            <a:r>
              <a:rPr lang="en-US" sz="2540" spc="248">
                <a:solidFill>
                  <a:srgbClr val="231F20"/>
                </a:solidFill>
                <a:latin typeface="Open Sauce"/>
              </a:rPr>
              <a:t>•Suggestions based on regression analysis findings.</a:t>
            </a:r>
          </a:p>
          <a:p>
            <a:pPr algn="ctr">
              <a:lnSpc>
                <a:spcPts val="3505"/>
              </a:lnSpc>
            </a:pPr>
            <a:endParaRPr lang="en-US" sz="2540" spc="248">
              <a:solidFill>
                <a:srgbClr val="231F2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1361" y="2934526"/>
            <a:ext cx="5435861" cy="210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675" r="-396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354</Words>
  <Application>Microsoft Office PowerPoint</Application>
  <PresentationFormat>Custom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Open Sauce Bold</vt:lpstr>
      <vt:lpstr>Montserrat Light</vt:lpstr>
      <vt:lpstr>Codec Pro ExtraBold Italics</vt:lpstr>
      <vt:lpstr>Open Sauce</vt:lpstr>
      <vt:lpstr>Arial</vt:lpstr>
      <vt:lpstr>Codec Pro ExtraBold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dc:creator>James Weaver</dc:creator>
  <cp:lastModifiedBy>James Weaver</cp:lastModifiedBy>
  <cp:revision>1</cp:revision>
  <dcterms:created xsi:type="dcterms:W3CDTF">2006-08-16T00:00:00Z</dcterms:created>
  <dcterms:modified xsi:type="dcterms:W3CDTF">2023-12-26T18:44:06Z</dcterms:modified>
  <dc:identifier>DAF4Cmt36C0</dc:identifier>
</cp:coreProperties>
</file>